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96" r:id="rId4"/>
    <p:sldId id="259" r:id="rId5"/>
    <p:sldId id="283" r:id="rId6"/>
    <p:sldId id="258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2" r:id="rId18"/>
    <p:sldId id="299" r:id="rId19"/>
    <p:sldId id="300" r:id="rId20"/>
    <p:sldId id="298" r:id="rId21"/>
    <p:sldId id="315" r:id="rId22"/>
    <p:sldId id="314" r:id="rId23"/>
    <p:sldId id="294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A413-FA37-4BEE-BF9A-C0EFF7C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9D5E-66BE-488C-9A62-12F7C6141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5A32-1576-47BD-ADBB-3AD018FB1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910A-5FB9-48C5-8331-AA267AF96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22A51-E313-4F3C-A801-2510A88E0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3C678-A07F-4C9F-8A44-33D34200E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ACBA-6BFC-4FEF-98CF-B4671BA78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D4BA-17B7-4AA8-8A08-26291A14B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936C-E7EC-4120-B379-5653933DD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BC6F5-14DE-4E21-B9C9-46675E30F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1443-9BC2-4F39-A3F9-C310F4E0D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26C6-FEB4-4036-972D-94A324E1A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7676"/>
            </a:gs>
            <a:gs pos="50000">
              <a:srgbClr val="CCFFFF"/>
            </a:gs>
            <a:gs pos="100000">
              <a:srgbClr val="5E767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975962-DDA7-4309-ADE0-6B86AEE57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8_02"/>
          <p:cNvPicPr>
            <a:picLocks noChangeAspect="1" noChangeArrowheads="1"/>
          </p:cNvPicPr>
          <p:nvPr/>
        </p:nvPicPr>
        <p:blipFill>
          <a:blip r:embed="rId2">
            <a:lum bright="24000" contrast="-66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90805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 –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Aves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42988" y="2503488"/>
            <a:ext cx="81010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характеристика птиц, их происхождение.</a:t>
            </a:r>
          </a:p>
          <a:p>
            <a:pPr marL="342900" indent="-342900"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Анатомия птиц на примере голубя.</a:t>
            </a:r>
          </a:p>
          <a:p>
            <a:pPr marL="342900" indent="-342900"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Классификация птиц.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система</a:t>
            </a:r>
          </a:p>
        </p:txBody>
      </p:sp>
      <p:pic>
        <p:nvPicPr>
          <p:cNvPr id="12291" name="Picture 5" descr="28_2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479550"/>
            <a:ext cx="7235825" cy="537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5292725" y="260350"/>
            <a:ext cx="3851275" cy="1800225"/>
          </a:xfrm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сердца</a:t>
            </a:r>
          </a:p>
        </p:txBody>
      </p:sp>
      <p:pic>
        <p:nvPicPr>
          <p:cNvPr id="13315" name="Picture 5" descr="28_2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363" y="0"/>
            <a:ext cx="5257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Мочеполовая система птиц</a:t>
            </a:r>
          </a:p>
        </p:txBody>
      </p:sp>
      <p:pic>
        <p:nvPicPr>
          <p:cNvPr id="14339" name="Picture 5" descr="28_2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0813" y="1501775"/>
            <a:ext cx="6300787" cy="535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4463"/>
            <a:ext cx="8229600" cy="105251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яйца птиц</a:t>
            </a:r>
          </a:p>
        </p:txBody>
      </p:sp>
      <p:pic>
        <p:nvPicPr>
          <p:cNvPr id="15363" name="Picture 5" descr="28_3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7325" y="1336675"/>
            <a:ext cx="6227763" cy="552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птиц</a:t>
            </a:r>
          </a:p>
        </p:txBody>
      </p:sp>
      <p:graphicFrame>
        <p:nvGraphicFramePr>
          <p:cNvPr id="1026" name="Organization Chart 6"/>
          <p:cNvGraphicFramePr>
            <a:graphicFrameLocks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птиц в мире животных</a:t>
            </a:r>
          </a:p>
        </p:txBody>
      </p:sp>
      <p:pic>
        <p:nvPicPr>
          <p:cNvPr id="16387" name="Picture 5" descr="30_2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4788" y="911225"/>
            <a:ext cx="6192837" cy="594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Первичные птицы</a:t>
            </a:r>
          </a:p>
        </p:txBody>
      </p:sp>
      <p:pic>
        <p:nvPicPr>
          <p:cNvPr id="17411" name="Picture 5" descr="0606060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01725"/>
            <a:ext cx="4318000" cy="575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7" descr="30_2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75450" y="1103313"/>
            <a:ext cx="2368550" cy="575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4356100" y="1268413"/>
            <a:ext cx="23764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Археоптиерикс – отпечаток на камне и реконструкция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Бескилевые птицы</a:t>
            </a:r>
          </a:p>
        </p:txBody>
      </p:sp>
      <p:pic>
        <p:nvPicPr>
          <p:cNvPr id="18435" name="Picture 5" descr="06060703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76400"/>
            <a:ext cx="9144000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0" y="54451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Африканский страус, обыкновенный нанду, дарвинов нанду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Бескилевые птицы</a:t>
            </a:r>
          </a:p>
        </p:txBody>
      </p:sp>
      <p:pic>
        <p:nvPicPr>
          <p:cNvPr id="19459" name="Picture 7" descr="060607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0" y="1678769"/>
            <a:ext cx="9101201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5572140"/>
            <a:ext cx="9144000" cy="6000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err="1" smtClean="0"/>
              <a:t>Шлемоносный</a:t>
            </a:r>
            <a:r>
              <a:rPr lang="ru-RU" dirty="0" smtClean="0"/>
              <a:t> казуар, эму, обыкновенный киви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 киви с яйцом</a:t>
            </a:r>
          </a:p>
        </p:txBody>
      </p:sp>
      <p:pic>
        <p:nvPicPr>
          <p:cNvPr id="20483" name="Содержимое 3" descr="кив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4249" y="1214423"/>
            <a:ext cx="7495502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сходства птиц и пресмыкающихся: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роговые образования на поверхности кожи;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сухая кожа, почти лишённая желёз;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схожесть строения скелета;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два круга кровообращения;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органы слуха представлены внутренним и средним ухом;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наличие клоаки;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внутреннее оплодотворение;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размножение яйцами и сходство в строении яйца;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сходство эмбрионального развития.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Бескилевые птицы</a:t>
            </a:r>
          </a:p>
        </p:txBody>
      </p:sp>
      <p:pic>
        <p:nvPicPr>
          <p:cNvPr id="21507" name="Picture 6" descr="0606070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9144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0" y="60928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Слева истреблённый несколько веков назад эпиорнис. Справа – его яйцо, найденное на Мадагаскаре.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Дронт и эпиорнис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 descr="D:\Мои документы\Пономарева\02 Кафедра\Уч.-мет. работа\Комплексы\картинки\зоология рис\дод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0497" y="1600200"/>
            <a:ext cx="345200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79" name="Picture 3" descr="D:\Мои документы\Пономарева\02 Кафедра\Уч.-мет. работа\Комплексы\картинки\Животные\пп\эпиорни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89723"/>
            <a:ext cx="4038600" cy="294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Яйца эпиорниса, страуса, колибри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 descr="D:\Мои документы\Пономарева\02 Кафедра\Уч.-мет. работа\Комплексы\картинки\зоология рис\эпиорнис, страус, колибри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8465" y="1528808"/>
            <a:ext cx="6847070" cy="4972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Пингвины</a:t>
            </a:r>
          </a:p>
        </p:txBody>
      </p:sp>
      <p:pic>
        <p:nvPicPr>
          <p:cNvPr id="22531" name="Picture 5" descr="0606070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09763"/>
            <a:ext cx="914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0" y="5292743"/>
            <a:ext cx="29162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Императорский</a:t>
            </a:r>
          </a:p>
          <a:p>
            <a:pPr algn="ctr">
              <a:spcBef>
                <a:spcPct val="50000"/>
              </a:spcBef>
            </a:pPr>
            <a:r>
              <a:rPr lang="ru-RU" dirty="0"/>
              <a:t>пингвин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3059113" y="5292743"/>
            <a:ext cx="2916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Пингвин Адели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6227763" y="5292743"/>
            <a:ext cx="29162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Галапагосский</a:t>
            </a:r>
          </a:p>
          <a:p>
            <a:pPr algn="ctr">
              <a:spcBef>
                <a:spcPct val="50000"/>
              </a:spcBef>
            </a:pPr>
            <a:r>
              <a:rPr lang="ru-RU"/>
              <a:t>пингвин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килегрудые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Содержимое 5" descr="argentavi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800" y="1408525"/>
            <a:ext cx="4495800" cy="43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Содержимое 6" descr="bigbird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97400" y="2140153"/>
            <a:ext cx="4495800" cy="292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428625" y="5929313"/>
            <a:ext cx="835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Аргентавис – крупнейшая из известных летающих птиц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Надотряд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Килегрудые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Carinatae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sz="2800" dirty="0" smtClean="0"/>
              <a:t>Основные отряды:</a:t>
            </a:r>
          </a:p>
          <a:p>
            <a:pPr eaLnBrk="1" hangingPunct="1">
              <a:defRPr/>
            </a:pPr>
            <a:r>
              <a:rPr lang="ru-RU" sz="2800" dirty="0" err="1" smtClean="0"/>
              <a:t>Курообразные</a:t>
            </a:r>
            <a:r>
              <a:rPr lang="en-US" sz="2800" dirty="0" smtClean="0"/>
              <a:t> (</a:t>
            </a:r>
            <a:r>
              <a:rPr lang="en-US" sz="2800" dirty="0" err="1" smtClean="0"/>
              <a:t>Galliniformes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Гусеобразные</a:t>
            </a:r>
            <a:r>
              <a:rPr lang="ru-RU" sz="2800" dirty="0" smtClean="0"/>
              <a:t> (</a:t>
            </a:r>
            <a:r>
              <a:rPr lang="en-US" sz="2800" dirty="0" err="1" smtClean="0"/>
              <a:t>Anserioformes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Голуб</a:t>
            </a:r>
            <a:r>
              <a:rPr lang="en-US" sz="2800" dirty="0" smtClean="0"/>
              <a:t>e</a:t>
            </a:r>
            <a:r>
              <a:rPr lang="ru-RU" sz="2800" dirty="0" smtClean="0"/>
              <a:t>образные</a:t>
            </a:r>
            <a:r>
              <a:rPr lang="en-US" sz="2800" dirty="0" smtClean="0"/>
              <a:t>  (</a:t>
            </a:r>
            <a:r>
              <a:rPr lang="en-US" sz="2800" dirty="0" err="1" smtClean="0"/>
              <a:t>Columbiformes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Пеликанообразые</a:t>
            </a:r>
            <a:r>
              <a:rPr lang="ru-RU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Pelecaniformes</a:t>
            </a:r>
            <a:r>
              <a:rPr lang="en-US" sz="2800" dirty="0" smtClean="0"/>
              <a:t>)</a:t>
            </a:r>
          </a:p>
          <a:p>
            <a:pPr eaLnBrk="1" hangingPunct="1">
              <a:defRPr/>
            </a:pPr>
            <a:r>
              <a:rPr lang="ru-RU" sz="2800" dirty="0" err="1" smtClean="0"/>
              <a:t>Аистообразные</a:t>
            </a:r>
            <a:r>
              <a:rPr lang="ru-RU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Ciconiiformes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Дневные хищники</a:t>
            </a:r>
            <a:r>
              <a:rPr lang="en-US" sz="2800" dirty="0" smtClean="0"/>
              <a:t> (</a:t>
            </a:r>
            <a:r>
              <a:rPr lang="en-US" sz="2800" dirty="0" err="1" smtClean="0"/>
              <a:t>Falconiformes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Дятлообразные</a:t>
            </a:r>
            <a:r>
              <a:rPr lang="en-US" sz="2800" dirty="0" smtClean="0"/>
              <a:t> (</a:t>
            </a:r>
            <a:r>
              <a:rPr lang="en-US" sz="2800" dirty="0" err="1" smtClean="0"/>
              <a:t>Piciformes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Кукушкообразные</a:t>
            </a:r>
            <a:r>
              <a:rPr lang="en-US" sz="2800" dirty="0" smtClean="0"/>
              <a:t> (</a:t>
            </a:r>
            <a:r>
              <a:rPr lang="en-US" sz="2800" dirty="0" err="1" smtClean="0"/>
              <a:t>Cuculiformes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Воробьинообразные</a:t>
            </a:r>
            <a:r>
              <a:rPr lang="en-US" sz="2800" dirty="0" smtClean="0"/>
              <a:t> (Passeriformes)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err="1" smtClean="0"/>
              <a:t>Совообразные</a:t>
            </a:r>
            <a:r>
              <a:rPr lang="ru-RU" sz="2800" dirty="0" smtClean="0"/>
              <a:t> (</a:t>
            </a:r>
            <a:r>
              <a:rPr lang="en-US" sz="2800" dirty="0" err="1" smtClean="0"/>
              <a:t>Stigiformes</a:t>
            </a:r>
            <a:r>
              <a:rPr lang="en-US" sz="2800" dirty="0" smtClean="0"/>
              <a:t>)</a:t>
            </a: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Galliniformes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4" descr="090b99fa486cfae14370d0197238a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08" y="1629569"/>
            <a:ext cx="4794250" cy="359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5" descr="B_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666" y="1628775"/>
            <a:ext cx="4175125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Гусеобразные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Anserioformes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060608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44" y="1268413"/>
            <a:ext cx="8748712" cy="538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4" descr="klass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" y="2476500"/>
            <a:ext cx="221932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5" descr="klass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1245" y="2476500"/>
            <a:ext cx="227647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6" descr="klass_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8680" y="2476500"/>
            <a:ext cx="2286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7" descr="klass_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5640" y="2476500"/>
            <a:ext cx="2057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Пеликанообразые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Pelecaniformes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5" name="Picture 4" descr="b_2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471613"/>
            <a:ext cx="5238750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5" descr="049050053048056055057052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9900" y="1485107"/>
            <a:ext cx="3438525" cy="388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различия птиц и пресмыкающихся: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передняя конечность превратилась в крыло; полёт стал основным способом передвижения птиц;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у птиц высокая и постоянная температура тела, не зависящая от внешней среды; рептилии в холодное время года впадают в спячку;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четырёхкамерное сердце, в котором происходит полное разделение артериальной крови и венозной;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срастание многих костей у птиц; наличие цевки;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наличие воздушных мешков у птиц;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более высокий уровень развития центральной нервной системы у птиц;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построение птицами гнёзд, высиживание яиц и выкармливание птенцов.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Аистообразные </a:t>
            </a: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(Ciconiiformes)</a:t>
            </a:r>
            <a:endParaRPr lang="ru-RU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4" descr="egreeu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04" y="1323975"/>
            <a:ext cx="4762500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5" descr="24208668_IMG_13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6908" y="1339056"/>
            <a:ext cx="4179887" cy="417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Дневные хищники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Falconiformes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3688"/>
            <a:ext cx="8229600" cy="752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 descr="06060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1900"/>
            <a:ext cx="9144000" cy="562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Дятлообразные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Piciformes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61025"/>
            <a:ext cx="8229600" cy="465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  <p:pic>
        <p:nvPicPr>
          <p:cNvPr id="31748" name="Picture 4" descr="060608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62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Кукушкообразные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Cuculiformes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4" descr="060608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2475"/>
            <a:ext cx="9144000" cy="281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Воробьинообразные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(Passeriformes)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060608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421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Воробьинообразные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(Passeriformes)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060608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56" y="1714488"/>
            <a:ext cx="9142488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Совообразные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Stigiformes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-144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8499" y="1142984"/>
            <a:ext cx="7427003" cy="571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547813" y="5949950"/>
            <a:ext cx="619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Внешнее строение птиц</a:t>
            </a:r>
          </a:p>
        </p:txBody>
      </p:sp>
      <p:pic>
        <p:nvPicPr>
          <p:cNvPr id="6149" name="Picture 10" descr="28_0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92243"/>
            <a:ext cx="4573588" cy="511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8" descr="06060101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02163" y="1492243"/>
            <a:ext cx="4541837" cy="511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пера</a:t>
            </a:r>
          </a:p>
        </p:txBody>
      </p:sp>
      <p:pic>
        <p:nvPicPr>
          <p:cNvPr id="7171" name="Picture 5" descr="060601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579" y="1000107"/>
            <a:ext cx="6500843" cy="577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43702" y="571480"/>
            <a:ext cx="2500298" cy="150019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 птиц</a:t>
            </a:r>
          </a:p>
        </p:txBody>
      </p:sp>
      <p:pic>
        <p:nvPicPr>
          <p:cNvPr id="8195" name="Picture 9" descr="28_1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57086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передней конечности</a:t>
            </a:r>
          </a:p>
        </p:txBody>
      </p:sp>
      <p:pic>
        <p:nvPicPr>
          <p:cNvPr id="9219" name="Picture 9" descr="28_1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30388"/>
            <a:ext cx="4572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11" descr="28_17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614613"/>
            <a:ext cx="4572000" cy="262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067175" y="274638"/>
            <a:ext cx="4826000" cy="22177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задней конечности</a:t>
            </a:r>
          </a:p>
        </p:txBody>
      </p:sp>
      <p:pic>
        <p:nvPicPr>
          <p:cNvPr id="10243" name="Picture 5" descr="28_1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9195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>
          <a:xfrm>
            <a:off x="5588000" y="0"/>
            <a:ext cx="3556000" cy="1944688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Внутреннее строение птиц</a:t>
            </a:r>
          </a:p>
        </p:txBody>
      </p:sp>
      <p:pic>
        <p:nvPicPr>
          <p:cNvPr id="11267" name="Picture 4" descr="28_20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524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580063" y="4581525"/>
            <a:ext cx="3563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/>
                </a:solidFill>
              </a:rPr>
              <a:t>Пищеварительная система голубя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178</TotalTime>
  <Words>407</Words>
  <Application>Microsoft PowerPoint</Application>
  <PresentationFormat>Экран (4:3)</PresentationFormat>
  <Paragraphs>85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Оформление по умолчанию</vt:lpstr>
      <vt:lpstr>Слайд 1</vt:lpstr>
      <vt:lpstr>Черты сходства птиц и пресмыкающихся:</vt:lpstr>
      <vt:lpstr>Черты различия птиц и пресмыкающихся:</vt:lpstr>
      <vt:lpstr>Внешнее строение птиц</vt:lpstr>
      <vt:lpstr>Строение пера</vt:lpstr>
      <vt:lpstr>Скелет птиц</vt:lpstr>
      <vt:lpstr>Строение передней конечности</vt:lpstr>
      <vt:lpstr>Строение задней конечности</vt:lpstr>
      <vt:lpstr>Внутреннее строение птиц</vt:lpstr>
      <vt:lpstr>Дыхательная система</vt:lpstr>
      <vt:lpstr>Строение сердца</vt:lpstr>
      <vt:lpstr>Мочеполовая система птиц</vt:lpstr>
      <vt:lpstr>Строение яйца птиц</vt:lpstr>
      <vt:lpstr>Классификация птиц</vt:lpstr>
      <vt:lpstr>Положение птиц в мире животных</vt:lpstr>
      <vt:lpstr>Первичные птицы</vt:lpstr>
      <vt:lpstr>Надотряд Бескилевые птицы</vt:lpstr>
      <vt:lpstr>Надотряд Бескилевые птицы</vt:lpstr>
      <vt:lpstr>Скелет киви с яйцом</vt:lpstr>
      <vt:lpstr>Надотряд Бескилевые птицы</vt:lpstr>
      <vt:lpstr>Дронт и эпиорнис</vt:lpstr>
      <vt:lpstr>Яйца эпиорниса, страуса, колибри</vt:lpstr>
      <vt:lpstr>Надотряд Пингвины</vt:lpstr>
      <vt:lpstr>Надотряд килегрудые</vt:lpstr>
      <vt:lpstr>Надотряд Килегрудые – Carinatae</vt:lpstr>
      <vt:lpstr>Курообразные (Galliniformes)</vt:lpstr>
      <vt:lpstr>Гусеобразные (Anserioformes)</vt:lpstr>
      <vt:lpstr>Голубeобразные  (Columbiformes)</vt:lpstr>
      <vt:lpstr>Пеликанообразые (Pelecaniformes)</vt:lpstr>
      <vt:lpstr>Аистообразные (Ciconiiformes)</vt:lpstr>
      <vt:lpstr>Дневные хищники (Falconiformes)</vt:lpstr>
      <vt:lpstr>Дятлообразные (Piciformes)</vt:lpstr>
      <vt:lpstr>Кукушкообразные (Cuculiformes)</vt:lpstr>
      <vt:lpstr>Воробьинообразные (Passeriformes)</vt:lpstr>
      <vt:lpstr>Воробьинообразные (Passeriformes)</vt:lpstr>
      <vt:lpstr>Совообразные (Stigiformes)</vt:lpstr>
    </vt:vector>
  </TitlesOfParts>
  <Company>StGAU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ZooGigiena</dc:creator>
  <cp:lastModifiedBy>300 Гигиена</cp:lastModifiedBy>
  <cp:revision>18</cp:revision>
  <dcterms:created xsi:type="dcterms:W3CDTF">2005-12-08T06:02:14Z</dcterms:created>
  <dcterms:modified xsi:type="dcterms:W3CDTF">2013-12-02T12:55:01Z</dcterms:modified>
</cp:coreProperties>
</file>